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4" r:id="rId19"/>
    <p:sldId id="276" r:id="rId20"/>
    <p:sldId id="283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92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34BA-0355-4FF1-A456-63746F5E3368}" type="datetimeFigureOut">
              <a:rPr lang="en-AU" smtClean="0"/>
              <a:t>7/08/2014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CB7A-FD1C-4416-A82E-0915D9BF7BC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34BA-0355-4FF1-A456-63746F5E3368}" type="datetimeFigureOut">
              <a:rPr lang="en-AU" smtClean="0"/>
              <a:t>7/08/2014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CB7A-FD1C-4416-A82E-0915D9BF7BC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34BA-0355-4FF1-A456-63746F5E3368}" type="datetimeFigureOut">
              <a:rPr lang="en-AU" smtClean="0"/>
              <a:t>7/08/2014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CB7A-FD1C-4416-A82E-0915D9BF7BCC}" type="slidenum">
              <a:rPr lang="en-AU" smtClean="0"/>
              <a:t>‹#›</a:t>
            </a:fld>
            <a:endParaRPr lang="en-A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34BA-0355-4FF1-A456-63746F5E3368}" type="datetimeFigureOut">
              <a:rPr lang="en-AU" smtClean="0"/>
              <a:t>7/08/2014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CB7A-FD1C-4416-A82E-0915D9BF7BCC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34BA-0355-4FF1-A456-63746F5E3368}" type="datetimeFigureOut">
              <a:rPr lang="en-AU" smtClean="0"/>
              <a:t>7/08/2014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CB7A-FD1C-4416-A82E-0915D9BF7BC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34BA-0355-4FF1-A456-63746F5E3368}" type="datetimeFigureOut">
              <a:rPr lang="en-AU" smtClean="0"/>
              <a:t>7/08/2014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CB7A-FD1C-4416-A82E-0915D9BF7BCC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34BA-0355-4FF1-A456-63746F5E3368}" type="datetimeFigureOut">
              <a:rPr lang="en-AU" smtClean="0"/>
              <a:t>7/08/2014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CB7A-FD1C-4416-A82E-0915D9BF7BC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34BA-0355-4FF1-A456-63746F5E3368}" type="datetimeFigureOut">
              <a:rPr lang="en-AU" smtClean="0"/>
              <a:t>7/08/2014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CB7A-FD1C-4416-A82E-0915D9BF7BC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34BA-0355-4FF1-A456-63746F5E3368}" type="datetimeFigureOut">
              <a:rPr lang="en-AU" smtClean="0"/>
              <a:t>7/08/2014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CB7A-FD1C-4416-A82E-0915D9BF7BC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34BA-0355-4FF1-A456-63746F5E3368}" type="datetimeFigureOut">
              <a:rPr lang="en-AU" smtClean="0"/>
              <a:t>7/08/2014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CB7A-FD1C-4416-A82E-0915D9BF7BCC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34BA-0355-4FF1-A456-63746F5E3368}" type="datetimeFigureOut">
              <a:rPr lang="en-AU" smtClean="0"/>
              <a:t>7/08/2014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CB7A-FD1C-4416-A82E-0915D9BF7BCC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FDB34BA-0355-4FF1-A456-63746F5E3368}" type="datetimeFigureOut">
              <a:rPr lang="en-AU" smtClean="0"/>
              <a:t>7/08/2014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B9CCB7A-FD1C-4416-A82E-0915D9BF7BCC}" type="slidenum">
              <a:rPr lang="en-AU" smtClean="0"/>
              <a:t>‹#›</a:t>
            </a:fld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7944" y="3645024"/>
            <a:ext cx="4608512" cy="2481138"/>
          </a:xfrm>
        </p:spPr>
        <p:txBody>
          <a:bodyPr/>
          <a:lstStyle/>
          <a:p>
            <a:r>
              <a:rPr lang="en-AU" dirty="0" smtClean="0"/>
              <a:t>Using the picture on the left write your best sentence in your Power Writing exercise book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Lesson 1</a:t>
            </a:r>
            <a:endParaRPr lang="en-AU" dirty="0"/>
          </a:p>
        </p:txBody>
      </p:sp>
      <p:pic>
        <p:nvPicPr>
          <p:cNvPr id="1027" name="Picture 3" descr="C:\Users\SHARRIS28\Pictures\Writing stimulus\do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3333750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345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3140967"/>
            <a:ext cx="7632848" cy="2985195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What is an adverb?</a:t>
            </a:r>
          </a:p>
          <a:p>
            <a:pPr marL="0" indent="0">
              <a:buNone/>
            </a:pPr>
            <a:endParaRPr lang="en-AU" dirty="0"/>
          </a:p>
          <a:p>
            <a:pPr marL="0" indent="0" algn="r">
              <a:buNone/>
            </a:pPr>
            <a:r>
              <a:rPr lang="en-AU" b="1" dirty="0" smtClean="0"/>
              <a:t>An adverb is a word that describes a verb.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APK </a:t>
            </a:r>
            <a:br>
              <a:rPr lang="en-AU" dirty="0" smtClean="0"/>
            </a:br>
            <a:r>
              <a:rPr lang="en-AU" sz="2800" dirty="0" smtClean="0"/>
              <a:t>(Activate Prior Knowledge)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6332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3140967"/>
            <a:ext cx="7632848" cy="2985195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What is a simile?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dirty="0" smtClean="0"/>
              <a:t>A </a:t>
            </a:r>
            <a:r>
              <a:rPr lang="en-AU" b="1" dirty="0"/>
              <a:t>phrase that uses the words like or as to describe someone or </a:t>
            </a:r>
            <a:r>
              <a:rPr lang="en-AU" b="1" dirty="0" smtClean="0"/>
              <a:t>something.</a:t>
            </a:r>
            <a:r>
              <a:rPr lang="en-AU" dirty="0"/>
              <a:t> </a:t>
            </a:r>
            <a:endParaRPr lang="en-AU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APK </a:t>
            </a:r>
            <a:br>
              <a:rPr lang="en-AU" dirty="0" smtClean="0"/>
            </a:br>
            <a:r>
              <a:rPr lang="en-AU" sz="2800" dirty="0" smtClean="0"/>
              <a:t>(Activate Prior Knowledge)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6332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7944" y="3501008"/>
            <a:ext cx="4536504" cy="2625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/>
              <a:t>The dog walked towards me.</a:t>
            </a:r>
          </a:p>
          <a:p>
            <a:endParaRPr lang="en-AU" dirty="0"/>
          </a:p>
          <a:p>
            <a:r>
              <a:rPr lang="en-AU" dirty="0" smtClean="0"/>
              <a:t>Identify the </a:t>
            </a:r>
            <a:r>
              <a:rPr lang="en-AU" b="1" dirty="0" smtClean="0"/>
              <a:t>noun</a:t>
            </a:r>
            <a:r>
              <a:rPr lang="en-AU" dirty="0" smtClean="0"/>
              <a:t> and write it on your Whiteboard.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CFU</a:t>
            </a:r>
            <a:endParaRPr lang="en-AU" dirty="0"/>
          </a:p>
        </p:txBody>
      </p:sp>
      <p:pic>
        <p:nvPicPr>
          <p:cNvPr id="1027" name="Picture 3" descr="C:\Users\SHARRIS28\Pictures\Writing stimulus\do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3333750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4788024" y="3501008"/>
            <a:ext cx="648072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872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7944" y="3501008"/>
            <a:ext cx="4536504" cy="2625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/>
              <a:t>The dog walked towards me.</a:t>
            </a:r>
          </a:p>
          <a:p>
            <a:endParaRPr lang="en-AU" dirty="0"/>
          </a:p>
          <a:p>
            <a:r>
              <a:rPr lang="en-AU" dirty="0" smtClean="0"/>
              <a:t>Identify the </a:t>
            </a:r>
            <a:r>
              <a:rPr lang="en-AU" b="1" dirty="0" smtClean="0"/>
              <a:t>verb</a:t>
            </a:r>
            <a:r>
              <a:rPr lang="en-AU" dirty="0" smtClean="0"/>
              <a:t> and write it on your Whiteboard.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CFU</a:t>
            </a:r>
            <a:endParaRPr lang="en-AU" dirty="0"/>
          </a:p>
        </p:txBody>
      </p:sp>
      <p:pic>
        <p:nvPicPr>
          <p:cNvPr id="1027" name="Picture 3" descr="C:\Users\SHARRIS28\Pictures\Writing stimulus\do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3333750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5436096" y="3501008"/>
            <a:ext cx="115212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118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7944" y="3501008"/>
            <a:ext cx="4536504" cy="2625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/>
              <a:t>Write an adjective that describes the dog.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Brainstorm</a:t>
            </a:r>
            <a:endParaRPr lang="en-AU" dirty="0"/>
          </a:p>
        </p:txBody>
      </p:sp>
      <p:pic>
        <p:nvPicPr>
          <p:cNvPr id="1027" name="Picture 3" descr="C:\Users\SHARRIS28\Pictures\Writing stimulus\do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3333750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91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7944" y="3501008"/>
            <a:ext cx="4536504" cy="2625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/>
              <a:t>Write an Adverb that describes the way the dog is </a:t>
            </a:r>
            <a:r>
              <a:rPr lang="en-AU" sz="2800" b="1" dirty="0" smtClean="0"/>
              <a:t>walking</a:t>
            </a:r>
            <a:r>
              <a:rPr lang="en-AU" sz="2800" dirty="0" smtClean="0"/>
              <a:t> towards you.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Brainstorm</a:t>
            </a:r>
            <a:endParaRPr lang="en-AU" dirty="0"/>
          </a:p>
        </p:txBody>
      </p:sp>
      <p:pic>
        <p:nvPicPr>
          <p:cNvPr id="1027" name="Picture 3" descr="C:\Users\SHARRIS28\Pictures\Writing stimulus\do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3333750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124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3140967"/>
            <a:ext cx="7632848" cy="298519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AU" b="1" dirty="0" smtClean="0"/>
              <a:t>Apply a time connective (Where appropriate)</a:t>
            </a:r>
          </a:p>
          <a:p>
            <a:pPr marL="457200" indent="-457200">
              <a:buFont typeface="+mj-lt"/>
              <a:buAutoNum type="arabicPeriod"/>
            </a:pPr>
            <a:r>
              <a:rPr lang="en-AU" b="1" dirty="0" smtClean="0"/>
              <a:t>Add 1-2 adjectives</a:t>
            </a:r>
          </a:p>
          <a:p>
            <a:pPr marL="457200" indent="-457200">
              <a:buFont typeface="+mj-lt"/>
              <a:buAutoNum type="arabicPeriod"/>
            </a:pPr>
            <a:r>
              <a:rPr lang="en-AU" b="1" dirty="0" smtClean="0"/>
              <a:t>Add 1 Adverb</a:t>
            </a:r>
          </a:p>
          <a:p>
            <a:pPr marL="457200" indent="-457200">
              <a:buFont typeface="+mj-lt"/>
              <a:buAutoNum type="arabicPeriod"/>
            </a:pPr>
            <a:r>
              <a:rPr lang="en-AU" b="1" dirty="0" smtClean="0"/>
              <a:t>Add a simile (Extension)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4 Rules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4817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3501008"/>
            <a:ext cx="7992888" cy="262515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4000" dirty="0" smtClean="0"/>
              <a:t>I do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4000" dirty="0" smtClean="0"/>
              <a:t>We do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4000" dirty="0" smtClean="0"/>
              <a:t>You do</a:t>
            </a:r>
            <a:endParaRPr lang="en-AU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Learning Process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8110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1920" y="2780928"/>
            <a:ext cx="4536504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>
                <a:solidFill>
                  <a:srgbClr val="FF0000"/>
                </a:solidFill>
              </a:rPr>
              <a:t>The dog walked towards me.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 do</a:t>
            </a:r>
            <a:endParaRPr lang="en-AU" dirty="0"/>
          </a:p>
        </p:txBody>
      </p:sp>
      <p:pic>
        <p:nvPicPr>
          <p:cNvPr id="1027" name="Picture 3" descr="C:\Users\SHARRIS28\Pictures\Writing stimulus\do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96385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827584" y="3573016"/>
            <a:ext cx="7560840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AU" sz="2800" dirty="0" smtClean="0">
                <a:solidFill>
                  <a:srgbClr val="00B050"/>
                </a:solidFill>
              </a:rPr>
              <a:t>Step 1: Add a time connective</a:t>
            </a:r>
          </a:p>
          <a:p>
            <a:pPr marL="0" indent="0">
              <a:buFont typeface="Symbol" pitchFamily="18" charset="2"/>
              <a:buNone/>
            </a:pPr>
            <a:endParaRPr lang="en-AU" sz="2800" dirty="0" smtClean="0"/>
          </a:p>
          <a:p>
            <a:pPr marL="0" indent="0">
              <a:buFont typeface="Symbol" pitchFamily="18" charset="2"/>
              <a:buNone/>
            </a:pPr>
            <a:r>
              <a:rPr lang="en-AU" sz="2800" b="1" dirty="0" smtClean="0">
                <a:solidFill>
                  <a:srgbClr val="FF0000"/>
                </a:solidFill>
              </a:rPr>
              <a:t>It was a cold winter afternoon</a:t>
            </a:r>
            <a:r>
              <a:rPr lang="en-AU" sz="2800" b="1" dirty="0" smtClean="0"/>
              <a:t>, the dog walked towards me.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8110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1920" y="2780928"/>
            <a:ext cx="4896544" cy="8640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2800" b="1" dirty="0">
                <a:solidFill>
                  <a:srgbClr val="FF0000"/>
                </a:solidFill>
              </a:rPr>
              <a:t>It was a cold winter afternoon, the dog walked towards me.</a:t>
            </a:r>
          </a:p>
          <a:p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 do</a:t>
            </a:r>
            <a:endParaRPr lang="en-AU" dirty="0"/>
          </a:p>
        </p:txBody>
      </p:sp>
      <p:pic>
        <p:nvPicPr>
          <p:cNvPr id="1027" name="Picture 3" descr="C:\Users\SHARRIS28\Pictures\Writing stimulus\do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96385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827584" y="3789040"/>
            <a:ext cx="7560840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AU" sz="2800" dirty="0" smtClean="0">
                <a:solidFill>
                  <a:srgbClr val="00B050"/>
                </a:solidFill>
              </a:rPr>
              <a:t>Step 2: Add 1-2 Adjectives</a:t>
            </a:r>
          </a:p>
          <a:p>
            <a:pPr marL="0" indent="0">
              <a:buFont typeface="Symbol" pitchFamily="18" charset="2"/>
              <a:buNone/>
            </a:pPr>
            <a:endParaRPr lang="en-AU" sz="2800" dirty="0" smtClean="0">
              <a:solidFill>
                <a:srgbClr val="00B050"/>
              </a:solidFill>
            </a:endParaRPr>
          </a:p>
          <a:p>
            <a:pPr marL="0" indent="0">
              <a:buFont typeface="Symbol" pitchFamily="18" charset="2"/>
              <a:buNone/>
            </a:pPr>
            <a:r>
              <a:rPr lang="en-AU" sz="2800" b="1" dirty="0" smtClean="0"/>
              <a:t>It was a cold winter afternoon, the </a:t>
            </a:r>
            <a:r>
              <a:rPr lang="en-AU" sz="2800" b="1" dirty="0" smtClean="0">
                <a:solidFill>
                  <a:srgbClr val="FF0000"/>
                </a:solidFill>
              </a:rPr>
              <a:t>big, menacing </a:t>
            </a:r>
            <a:r>
              <a:rPr lang="en-AU" sz="2800" b="1" dirty="0" smtClean="0"/>
              <a:t>dog walked towards me.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4436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426" y="457200"/>
            <a:ext cx="8108006" cy="2438399"/>
          </a:xfrm>
        </p:spPr>
        <p:txBody>
          <a:bodyPr/>
          <a:lstStyle/>
          <a:p>
            <a:r>
              <a:rPr lang="en-AU" dirty="0" smtClean="0"/>
              <a:t>Power </a:t>
            </a:r>
            <a:r>
              <a:rPr lang="en-AU" dirty="0"/>
              <a:t>S</a:t>
            </a:r>
            <a:r>
              <a:rPr lang="en-AU" dirty="0" smtClean="0"/>
              <a:t>entence Writing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i="1" dirty="0" smtClean="0"/>
              <a:t>Learn to write at a Year 5-6 level in only 6 weeks!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1902747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1920" y="2780928"/>
            <a:ext cx="4896544" cy="8640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sz="2800" b="1" dirty="0">
                <a:solidFill>
                  <a:srgbClr val="FF0000"/>
                </a:solidFill>
              </a:rPr>
              <a:t>It was a cold winter afternoon, the </a:t>
            </a:r>
            <a:r>
              <a:rPr lang="en-AU" sz="2800" b="1" dirty="0" smtClean="0">
                <a:solidFill>
                  <a:srgbClr val="FF0000"/>
                </a:solidFill>
              </a:rPr>
              <a:t>big, menacing, dog </a:t>
            </a:r>
            <a:r>
              <a:rPr lang="en-AU" sz="2800" b="1" dirty="0">
                <a:solidFill>
                  <a:srgbClr val="FF0000"/>
                </a:solidFill>
              </a:rPr>
              <a:t>walked towards me.</a:t>
            </a:r>
          </a:p>
          <a:p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 do</a:t>
            </a:r>
            <a:endParaRPr lang="en-AU" dirty="0"/>
          </a:p>
        </p:txBody>
      </p:sp>
      <p:pic>
        <p:nvPicPr>
          <p:cNvPr id="1027" name="Picture 3" descr="C:\Users\SHARRIS28\Pictures\Writing stimulus\do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96385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827584" y="3789040"/>
            <a:ext cx="7560840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AU" sz="2800" dirty="0" smtClean="0">
                <a:solidFill>
                  <a:srgbClr val="00B050"/>
                </a:solidFill>
              </a:rPr>
              <a:t>Step 3: Add an Adverb</a:t>
            </a:r>
          </a:p>
          <a:p>
            <a:pPr marL="0" indent="0">
              <a:buFont typeface="Symbol" pitchFamily="18" charset="2"/>
              <a:buNone/>
            </a:pPr>
            <a:endParaRPr lang="en-AU" sz="2800" dirty="0" smtClean="0">
              <a:solidFill>
                <a:srgbClr val="00B050"/>
              </a:solidFill>
            </a:endParaRPr>
          </a:p>
          <a:p>
            <a:pPr marL="0" indent="0">
              <a:buFont typeface="Symbol" pitchFamily="18" charset="2"/>
              <a:buNone/>
            </a:pPr>
            <a:r>
              <a:rPr lang="en-AU" sz="2800" b="1" dirty="0" smtClean="0">
                <a:solidFill>
                  <a:schemeClr val="tx2">
                    <a:lumMod val="75000"/>
                  </a:schemeClr>
                </a:solidFill>
              </a:rPr>
              <a:t>It was a cold winter afternoon, the big, menacing dog walked </a:t>
            </a:r>
            <a:r>
              <a:rPr lang="en-AU" sz="2800" b="1" dirty="0" smtClean="0">
                <a:solidFill>
                  <a:srgbClr val="FF0000"/>
                </a:solidFill>
              </a:rPr>
              <a:t>slowly </a:t>
            </a:r>
            <a:r>
              <a:rPr lang="en-AU" sz="2800" b="1" dirty="0" smtClean="0">
                <a:solidFill>
                  <a:schemeClr val="tx2">
                    <a:lumMod val="75000"/>
                  </a:schemeClr>
                </a:solidFill>
              </a:rPr>
              <a:t>towards me.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6438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1920" y="2780928"/>
            <a:ext cx="4896544" cy="8640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sz="2800" b="1" dirty="0">
                <a:solidFill>
                  <a:srgbClr val="0070C0"/>
                </a:solidFill>
              </a:rPr>
              <a:t>It was a cold winter afternoon, the big, menacing dog walked slowly towards me.</a:t>
            </a:r>
          </a:p>
          <a:p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 do</a:t>
            </a:r>
            <a:endParaRPr lang="en-AU" dirty="0"/>
          </a:p>
        </p:txBody>
      </p:sp>
      <p:pic>
        <p:nvPicPr>
          <p:cNvPr id="1027" name="Picture 3" descr="C:\Users\SHARRIS28\Pictures\Writing stimulus\do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96385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827584" y="3789040"/>
            <a:ext cx="7560840" cy="23042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AU" sz="2800" dirty="0" smtClean="0">
                <a:solidFill>
                  <a:srgbClr val="00B050"/>
                </a:solidFill>
              </a:rPr>
              <a:t>Step 4: Add a simile</a:t>
            </a:r>
          </a:p>
          <a:p>
            <a:pPr marL="0" indent="0">
              <a:buFont typeface="Symbol" pitchFamily="18" charset="2"/>
              <a:buNone/>
            </a:pPr>
            <a:endParaRPr lang="en-AU" sz="2800" dirty="0" smtClean="0">
              <a:solidFill>
                <a:srgbClr val="00B050"/>
              </a:solidFill>
            </a:endParaRPr>
          </a:p>
          <a:p>
            <a:pPr marL="0" indent="0">
              <a:buFont typeface="Symbol" pitchFamily="18" charset="2"/>
              <a:buNone/>
            </a:pPr>
            <a:r>
              <a:rPr lang="en-A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 was a cold winter afternoon, the big, menacing dog walked slowly towards me </a:t>
            </a:r>
            <a:r>
              <a:rPr lang="en-AU" sz="2800" b="1" dirty="0" smtClean="0">
                <a:solidFill>
                  <a:srgbClr val="FF0000"/>
                </a:solidFill>
              </a:rPr>
              <a:t>like a puma hunting his prey</a:t>
            </a:r>
            <a:r>
              <a:rPr lang="en-A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58329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1920" y="2780928"/>
            <a:ext cx="4896544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b="1" dirty="0" smtClean="0">
                <a:solidFill>
                  <a:srgbClr val="0070C0"/>
                </a:solidFill>
              </a:rPr>
              <a:t>The </a:t>
            </a:r>
            <a:r>
              <a:rPr lang="en-AU" sz="2800" b="1" dirty="0">
                <a:solidFill>
                  <a:srgbClr val="0070C0"/>
                </a:solidFill>
              </a:rPr>
              <a:t>dog walked </a:t>
            </a:r>
            <a:r>
              <a:rPr lang="en-AU" sz="2800" b="1" dirty="0" smtClean="0">
                <a:solidFill>
                  <a:srgbClr val="0070C0"/>
                </a:solidFill>
              </a:rPr>
              <a:t>towards </a:t>
            </a:r>
            <a:r>
              <a:rPr lang="en-AU" sz="2800" b="1" dirty="0">
                <a:solidFill>
                  <a:srgbClr val="0070C0"/>
                </a:solidFill>
              </a:rPr>
              <a:t>me.</a:t>
            </a:r>
          </a:p>
          <a:p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Check-in</a:t>
            </a:r>
            <a:endParaRPr lang="en-AU" dirty="0"/>
          </a:p>
        </p:txBody>
      </p:sp>
      <p:pic>
        <p:nvPicPr>
          <p:cNvPr id="1027" name="Picture 3" descr="C:\Users\SHARRIS28\Pictures\Writing stimulus\do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196385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827584" y="3789040"/>
            <a:ext cx="7560840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endParaRPr lang="en-AU" sz="2800" dirty="0" smtClean="0">
              <a:solidFill>
                <a:srgbClr val="00B050"/>
              </a:solidFill>
            </a:endParaRPr>
          </a:p>
          <a:p>
            <a:pPr marL="0" indent="0">
              <a:buFont typeface="Symbol" pitchFamily="18" charset="2"/>
              <a:buNone/>
            </a:pPr>
            <a:r>
              <a:rPr lang="en-AU" sz="2800" b="1" dirty="0" smtClean="0">
                <a:solidFill>
                  <a:srgbClr val="002060"/>
                </a:solidFill>
              </a:rPr>
              <a:t>It was a cold winter afternoon, the big, menacing dog walked slowly towards me like a puma hunting his prey.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1235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1920" y="2780928"/>
            <a:ext cx="4536504" cy="2736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>
                <a:solidFill>
                  <a:srgbClr val="FF0000"/>
                </a:solidFill>
              </a:rPr>
              <a:t>The dog walked towards me.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 do</a:t>
            </a:r>
            <a:endParaRPr lang="en-AU" dirty="0"/>
          </a:p>
        </p:txBody>
      </p:sp>
      <p:pic>
        <p:nvPicPr>
          <p:cNvPr id="1027" name="Picture 3" descr="C:\Users\SHARRIS28\Pictures\Writing stimulus\do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96385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539552" y="3140968"/>
            <a:ext cx="2016224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n-AU" sz="1800" u="sng" dirty="0" smtClean="0">
                <a:solidFill>
                  <a:srgbClr val="00B050"/>
                </a:solidFill>
              </a:rPr>
              <a:t>Rules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1800" b="1" dirty="0" smtClean="0">
                <a:solidFill>
                  <a:srgbClr val="00B050"/>
                </a:solidFill>
              </a:rPr>
              <a:t>Add a time connective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1800" b="1" dirty="0" smtClean="0">
                <a:solidFill>
                  <a:srgbClr val="00B050"/>
                </a:solidFill>
              </a:rPr>
              <a:t>Add 1-2 Adjectives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1800" b="1" dirty="0" smtClean="0">
                <a:solidFill>
                  <a:srgbClr val="00B050"/>
                </a:solidFill>
              </a:rPr>
              <a:t>Add 1 adverb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1800" b="1" dirty="0" smtClean="0">
                <a:solidFill>
                  <a:srgbClr val="00B050"/>
                </a:solidFill>
              </a:rPr>
              <a:t>Add a simile</a:t>
            </a:r>
            <a:endParaRPr lang="en-AU" sz="1800" b="1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9760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1920" y="2780928"/>
            <a:ext cx="4536504" cy="2736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>
                <a:solidFill>
                  <a:srgbClr val="FF0000"/>
                </a:solidFill>
              </a:rPr>
              <a:t>The dog walked towards me.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You do</a:t>
            </a:r>
            <a:endParaRPr lang="en-AU" dirty="0"/>
          </a:p>
        </p:txBody>
      </p:sp>
      <p:pic>
        <p:nvPicPr>
          <p:cNvPr id="1027" name="Picture 3" descr="C:\Users\SHARRIS28\Pictures\Writing stimulus\do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96385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539552" y="3140968"/>
            <a:ext cx="2016224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n-AU" sz="1800" u="sng" dirty="0" smtClean="0">
                <a:solidFill>
                  <a:srgbClr val="00B050"/>
                </a:solidFill>
              </a:rPr>
              <a:t>Rules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1800" b="1" dirty="0" smtClean="0">
                <a:solidFill>
                  <a:srgbClr val="00B050"/>
                </a:solidFill>
              </a:rPr>
              <a:t>Add a time connective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1800" b="1" dirty="0" smtClean="0">
                <a:solidFill>
                  <a:srgbClr val="00B050"/>
                </a:solidFill>
              </a:rPr>
              <a:t>Add 1-2 Adjectives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1800" b="1" dirty="0" smtClean="0">
                <a:solidFill>
                  <a:srgbClr val="00B050"/>
                </a:solidFill>
              </a:rPr>
              <a:t>Add 1 adverb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1800" b="1" dirty="0" smtClean="0">
                <a:solidFill>
                  <a:srgbClr val="00B050"/>
                </a:solidFill>
              </a:rPr>
              <a:t>Add a simile</a:t>
            </a:r>
            <a:endParaRPr lang="en-AU" sz="1800" b="1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0424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Plough back</a:t>
            </a:r>
            <a:endParaRPr lang="en-AU" dirty="0"/>
          </a:p>
        </p:txBody>
      </p:sp>
      <p:pic>
        <p:nvPicPr>
          <p:cNvPr id="1027" name="Picture 3" descr="C:\Users\SHARRIS28\Pictures\Writing stimulus\do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96385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539552" y="3140968"/>
            <a:ext cx="7128792" cy="30243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n-AU" sz="4100" u="sng" dirty="0" smtClean="0">
                <a:solidFill>
                  <a:srgbClr val="00B050"/>
                </a:solidFill>
              </a:rPr>
              <a:t>Rules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4100" b="1" dirty="0" smtClean="0">
                <a:solidFill>
                  <a:srgbClr val="00B050"/>
                </a:solidFill>
              </a:rPr>
              <a:t>Add a time connective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4100" b="1" dirty="0" smtClean="0">
                <a:solidFill>
                  <a:srgbClr val="00B050"/>
                </a:solidFill>
              </a:rPr>
              <a:t>Add 1-2 Adjectives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4100" b="1" dirty="0" smtClean="0">
                <a:solidFill>
                  <a:srgbClr val="00B050"/>
                </a:solidFill>
              </a:rPr>
              <a:t>Add 1 adverb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4100" b="1" dirty="0" smtClean="0">
                <a:solidFill>
                  <a:srgbClr val="00B050"/>
                </a:solidFill>
              </a:rPr>
              <a:t>Add a simile</a:t>
            </a:r>
            <a:endParaRPr lang="en-AU" sz="4100" b="1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0219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624" y="2996953"/>
            <a:ext cx="7344816" cy="3129210"/>
          </a:xfrm>
        </p:spPr>
        <p:txBody>
          <a:bodyPr/>
          <a:lstStyle/>
          <a:p>
            <a:pPr marL="0" indent="0">
              <a:buNone/>
            </a:pPr>
            <a:r>
              <a:rPr lang="en-AU" b="1" dirty="0" smtClean="0"/>
              <a:t>Learning Objective</a:t>
            </a:r>
          </a:p>
          <a:p>
            <a:r>
              <a:rPr lang="en-AU" dirty="0" smtClean="0"/>
              <a:t>To understand and apply the 4 rules to writing Power Sentences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 smtClean="0"/>
              <a:t>Success Criteria</a:t>
            </a:r>
          </a:p>
          <a:p>
            <a:r>
              <a:rPr lang="en-AU" dirty="0" smtClean="0"/>
              <a:t>Every student will complete a high quality power sentence by the end of the lesson.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Lesson 1   Check-in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3449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624" y="2996953"/>
            <a:ext cx="7344816" cy="3129210"/>
          </a:xfrm>
        </p:spPr>
        <p:txBody>
          <a:bodyPr/>
          <a:lstStyle/>
          <a:p>
            <a:pPr marL="0" indent="0">
              <a:buNone/>
            </a:pPr>
            <a:r>
              <a:rPr lang="en-AU" b="1" dirty="0" smtClean="0"/>
              <a:t>Learning Objective</a:t>
            </a:r>
          </a:p>
          <a:p>
            <a:r>
              <a:rPr lang="en-AU" dirty="0" smtClean="0"/>
              <a:t>To understand and apply the 4 rules to writing Power Sentences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 smtClean="0"/>
              <a:t>Success Criteria</a:t>
            </a:r>
          </a:p>
          <a:p>
            <a:r>
              <a:rPr lang="en-AU" dirty="0" smtClean="0"/>
              <a:t>Every student will complete a high quality power sentence by the end of the lesson.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Lesson 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1462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3140967"/>
            <a:ext cx="7632848" cy="2985195"/>
          </a:xfrm>
        </p:spPr>
        <p:txBody>
          <a:bodyPr/>
          <a:lstStyle/>
          <a:p>
            <a:r>
              <a:rPr lang="en-AU" dirty="0" smtClean="0"/>
              <a:t>Introducing “CFU”</a:t>
            </a:r>
          </a:p>
          <a:p>
            <a:r>
              <a:rPr lang="en-AU" dirty="0" smtClean="0"/>
              <a:t>No hands questioning</a:t>
            </a:r>
          </a:p>
          <a:p>
            <a:r>
              <a:rPr lang="en-AU" dirty="0" smtClean="0"/>
              <a:t>Check-in for feedback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Class Rules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1462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3140967"/>
            <a:ext cx="7632848" cy="2985195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What do you use at the start of a sentence?</a:t>
            </a:r>
          </a:p>
          <a:p>
            <a:pPr marL="0" indent="0">
              <a:buNone/>
            </a:pPr>
            <a:endParaRPr lang="en-AU" dirty="0"/>
          </a:p>
          <a:p>
            <a:pPr marL="0" indent="0" algn="r">
              <a:buNone/>
            </a:pPr>
            <a:r>
              <a:rPr lang="en-AU" b="1" dirty="0" smtClean="0"/>
              <a:t>A capital letter is used to start a sentence.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APK </a:t>
            </a:r>
            <a:br>
              <a:rPr lang="en-AU" dirty="0" smtClean="0"/>
            </a:br>
            <a:r>
              <a:rPr lang="en-AU" sz="2800" dirty="0" smtClean="0"/>
              <a:t>(Activate Prior Knowledge)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4666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3140967"/>
            <a:ext cx="7632848" cy="2985195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What do you use at the end of a sentence?</a:t>
            </a:r>
          </a:p>
          <a:p>
            <a:pPr marL="0" indent="0">
              <a:buNone/>
            </a:pPr>
            <a:endParaRPr lang="en-AU" dirty="0"/>
          </a:p>
          <a:p>
            <a:pPr marL="0" indent="0" algn="r">
              <a:buNone/>
            </a:pPr>
            <a:r>
              <a:rPr lang="en-AU" b="1" dirty="0" smtClean="0"/>
              <a:t>A full stop, question mark or exclamation mark is used to end a sentence.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APK </a:t>
            </a:r>
            <a:br>
              <a:rPr lang="en-AU" dirty="0" smtClean="0"/>
            </a:br>
            <a:r>
              <a:rPr lang="en-AU" sz="2800" dirty="0" smtClean="0"/>
              <a:t>(Activate Prior Knowledge)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94808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3140967"/>
            <a:ext cx="7632848" cy="2985195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What is a noun?</a:t>
            </a:r>
          </a:p>
          <a:p>
            <a:pPr marL="0" indent="0">
              <a:buNone/>
            </a:pPr>
            <a:endParaRPr lang="en-AU" dirty="0"/>
          </a:p>
          <a:p>
            <a:pPr marL="0" indent="0" algn="r">
              <a:buNone/>
            </a:pPr>
            <a:r>
              <a:rPr lang="en-AU" b="1" dirty="0" smtClean="0"/>
              <a:t>A noun is a person, place or thing.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APK </a:t>
            </a:r>
            <a:br>
              <a:rPr lang="en-AU" dirty="0" smtClean="0"/>
            </a:br>
            <a:r>
              <a:rPr lang="en-AU" sz="2800" dirty="0" smtClean="0"/>
              <a:t>(Activate Prior Knowledge)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94808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3140967"/>
            <a:ext cx="7632848" cy="2985195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What is a verb?</a:t>
            </a:r>
          </a:p>
          <a:p>
            <a:pPr marL="0" indent="0">
              <a:buNone/>
            </a:pPr>
            <a:endParaRPr lang="en-AU" dirty="0"/>
          </a:p>
          <a:p>
            <a:pPr marL="0" indent="0" algn="r">
              <a:buNone/>
            </a:pPr>
            <a:r>
              <a:rPr lang="en-AU" b="1" dirty="0" smtClean="0"/>
              <a:t>A verb is a doing word.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APK </a:t>
            </a:r>
            <a:br>
              <a:rPr lang="en-AU" dirty="0" smtClean="0"/>
            </a:br>
            <a:r>
              <a:rPr lang="en-AU" sz="2800" dirty="0" smtClean="0"/>
              <a:t>(Activate Prior Knowledge)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9595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3140967"/>
            <a:ext cx="7632848" cy="2985195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What is an adjective?</a:t>
            </a:r>
          </a:p>
          <a:p>
            <a:pPr marL="0" indent="0">
              <a:buNone/>
            </a:pPr>
            <a:endParaRPr lang="en-AU" dirty="0"/>
          </a:p>
          <a:p>
            <a:pPr marL="0" indent="0" algn="r">
              <a:buNone/>
            </a:pPr>
            <a:r>
              <a:rPr lang="en-AU" b="1" dirty="0" smtClean="0"/>
              <a:t>An adjective is a word that describes a noun.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APK </a:t>
            </a:r>
            <a:br>
              <a:rPr lang="en-AU" dirty="0" smtClean="0"/>
            </a:br>
            <a:r>
              <a:rPr lang="en-AU" sz="2800" dirty="0" smtClean="0"/>
              <a:t>(Activate Prior Knowledge)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9595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Lesson 1&amp;quot;&quot;/&gt;&lt;property id=&quot;20307&quot; value=&quot;257&quot;/&gt;&lt;/object&gt;&lt;object type=&quot;3&quot; unique_id=&quot;10005&quot;&gt;&lt;property id=&quot;20148&quot; value=&quot;5&quot;/&gt;&lt;property id=&quot;20300&quot; value=&quot;Slide 2 - &amp;quot;Power Sentence Writing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Lesson 1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Class Rules&amp;quot;&quot;/&gt;&lt;property id=&quot;20307&quot; value=&quot;260&quot;/&gt;&lt;/object&gt;&lt;object type=&quot;3&quot; unique_id=&quot;10008&quot;&gt;&lt;property id=&quot;20148&quot; value=&quot;5&quot;/&gt;&lt;property id=&quot;20300&quot; value=&quot;Slide 5 - &amp;quot;APK &amp;#x0D;&amp;#x0A;(Activate Prior Knowledge)&amp;quot;&quot;/&gt;&lt;property id=&quot;20307&quot; value=&quot;261&quot;/&gt;&lt;/object&gt;&lt;object type=&quot;3&quot; unique_id=&quot;10009&quot;&gt;&lt;property id=&quot;20148&quot; value=&quot;5&quot;/&gt;&lt;property id=&quot;20300&quot; value=&quot;Slide 6 - &amp;quot;APK &amp;#x0D;&amp;#x0A;(Activate Prior Knowledge)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APK &amp;#x0D;&amp;#x0A;(Activate Prior Knowledge)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APK &amp;#x0D;&amp;#x0A;(Activate Prior Knowledge)&amp;quot;&quot;/&gt;&lt;property id=&quot;20307&quot; value=&quot;265&quot;/&gt;&lt;/object&gt;&lt;object type=&quot;3&quot; unique_id=&quot;10012&quot;&gt;&lt;property id=&quot;20148&quot; value=&quot;5&quot;/&gt;&lt;property id=&quot;20300&quot; value=&quot;Slide 9 - &amp;quot;APK &amp;#x0D;&amp;#x0A;(Activate Prior Knowledge)&amp;quot;&quot;/&gt;&lt;property id=&quot;20307&quot; value=&quot;266&quot;/&gt;&lt;/object&gt;&lt;object type=&quot;3&quot; unique_id=&quot;10013&quot;&gt;&lt;property id=&quot;20148&quot; value=&quot;5&quot;/&gt;&lt;property id=&quot;20300&quot; value=&quot;Slide 10 - &amp;quot;APK &amp;#x0D;&amp;#x0A;(Activate Prior Knowledge)&amp;quot;&quot;/&gt;&lt;property id=&quot;20307&quot; value=&quot;267&quot;/&gt;&lt;/object&gt;&lt;object type=&quot;3&quot; unique_id=&quot;10014&quot;&gt;&lt;property id=&quot;20148&quot; value=&quot;5&quot;/&gt;&lt;property id=&quot;20300&quot; value=&quot;Slide 11 - &amp;quot;APK &amp;#x0D;&amp;#x0A;(Activate Prior Knowledge)&amp;quot;&quot;/&gt;&lt;property id=&quot;20307&quot; value=&quot;268&quot;/&gt;&lt;/object&gt;&lt;object type=&quot;3&quot; unique_id=&quot;10015&quot;&gt;&lt;property id=&quot;20148&quot; value=&quot;5&quot;/&gt;&lt;property id=&quot;20300&quot; value=&quot;Slide 12 - &amp;quot;CFU&amp;quot;&quot;/&gt;&lt;property id=&quot;20307&quot; value=&quot;269&quot;/&gt;&lt;/object&gt;&lt;object type=&quot;3&quot; unique_id=&quot;10016&quot;&gt;&lt;property id=&quot;20148&quot; value=&quot;5&quot;/&gt;&lt;property id=&quot;20300&quot; value=&quot;Slide 13 - &amp;quot;CFU&amp;quot;&quot;/&gt;&lt;property id=&quot;20307&quot; value=&quot;270&quot;/&gt;&lt;/object&gt;&lt;object type=&quot;3&quot; unique_id=&quot;10017&quot;&gt;&lt;property id=&quot;20148&quot; value=&quot;5&quot;/&gt;&lt;property id=&quot;20300&quot; value=&quot;Slide 14 - &amp;quot;Brainstorm&amp;quot;&quot;/&gt;&lt;property id=&quot;20307&quot; value=&quot;271&quot;/&gt;&lt;/object&gt;&lt;object type=&quot;3&quot; unique_id=&quot;10114&quot;&gt;&lt;property id=&quot;20148&quot; value=&quot;5&quot;/&gt;&lt;property id=&quot;20300&quot; value=&quot;Slide 15 - &amp;quot;Brainstorm&amp;quot;&quot;/&gt;&lt;property id=&quot;20307&quot; value=&quot;272&quot;/&gt;&lt;/object&gt;&lt;object type=&quot;3&quot; unique_id=&quot;10115&quot;&gt;&lt;property id=&quot;20148&quot; value=&quot;5&quot;/&gt;&lt;property id=&quot;20300&quot; value=&quot;Slide 16 - &amp;quot;The 4 Rules&amp;quot;&quot;/&gt;&lt;property id=&quot;20307&quot; value=&quot;273&quot;/&gt;&lt;/object&gt;&lt;object type=&quot;3&quot; unique_id=&quot;10116&quot;&gt;&lt;property id=&quot;20148&quot; value=&quot;5&quot;/&gt;&lt;property id=&quot;20300&quot; value=&quot;Slide 17 - &amp;quot;The Learning Process&amp;quot;&quot;/&gt;&lt;property id=&quot;20307&quot; value=&quot;275&quot;/&gt;&lt;/object&gt;&lt;object type=&quot;3&quot; unique_id=&quot;10117&quot;&gt;&lt;property id=&quot;20148&quot; value=&quot;5&quot;/&gt;&lt;property id=&quot;20300&quot; value=&quot;Slide 18 - &amp;quot;I do&amp;quot;&quot;/&gt;&lt;property id=&quot;20307&quot; value=&quot;274&quot;/&gt;&lt;/object&gt;&lt;object type=&quot;3&quot; unique_id=&quot;10118&quot;&gt;&lt;property id=&quot;20148&quot; value=&quot;5&quot;/&gt;&lt;property id=&quot;20300&quot; value=&quot;Slide 19 - &amp;quot;I do&amp;quot;&quot;/&gt;&lt;property id=&quot;20307&quot; value=&quot;276&quot;/&gt;&lt;/object&gt;&lt;object type=&quot;3&quot; unique_id=&quot;10119&quot;&gt;&lt;property id=&quot;20148&quot; value=&quot;5&quot;/&gt;&lt;property id=&quot;20300&quot; value=&quot;Slide 21 - &amp;quot;I do&amp;quot;&quot;/&gt;&lt;property id=&quot;20307&quot; value=&quot;277&quot;/&gt;&lt;/object&gt;&lt;object type=&quot;3&quot; unique_id=&quot;10120&quot;&gt;&lt;property id=&quot;20148&quot; value=&quot;5&quot;/&gt;&lt;property id=&quot;20300&quot; value=&quot;Slide 22 - &amp;quot;Check-in&amp;quot;&quot;/&gt;&lt;property id=&quot;20307&quot; value=&quot;278&quot;/&gt;&lt;/object&gt;&lt;object type=&quot;3&quot; unique_id=&quot;10121&quot;&gt;&lt;property id=&quot;20148&quot; value=&quot;5&quot;/&gt;&lt;property id=&quot;20300&quot; value=&quot;Slide 23 - &amp;quot;We do&amp;quot;&quot;/&gt;&lt;property id=&quot;20307&quot; value=&quot;279&quot;/&gt;&lt;/object&gt;&lt;object type=&quot;3&quot; unique_id=&quot;10122&quot;&gt;&lt;property id=&quot;20148&quot; value=&quot;5&quot;/&gt;&lt;property id=&quot;20300&quot; value=&quot;Slide 24 - &amp;quot;You do&amp;quot;&quot;/&gt;&lt;property id=&quot;20307&quot; value=&quot;280&quot;/&gt;&lt;/object&gt;&lt;object type=&quot;3&quot; unique_id=&quot;10173&quot;&gt;&lt;property id=&quot;20148&quot; value=&quot;5&quot;/&gt;&lt;property id=&quot;20300&quot; value=&quot;Slide 25 - &amp;quot;Plough back&amp;quot;&quot;/&gt;&lt;property id=&quot;20307&quot; value=&quot;281&quot;/&gt;&lt;/object&gt;&lt;object type=&quot;3&quot; unique_id=&quot;10174&quot;&gt;&lt;property id=&quot;20148&quot; value=&quot;5&quot;/&gt;&lt;property id=&quot;20300&quot; value=&quot;Slide 26 - &amp;quot;Lesson 1   Check-in&amp;quot;&quot;/&gt;&lt;property id=&quot;20307&quot; value=&quot;282&quot;/&gt;&lt;/object&gt;&lt;object type=&quot;3&quot; unique_id=&quot;10420&quot;&gt;&lt;property id=&quot;20148&quot; value=&quot;5&quot;/&gt;&lt;property id=&quot;20300&quot; value=&quot;Slide 20 - &amp;quot;I do&amp;quot;&quot;/&gt;&lt;property id=&quot;20307&quot; value=&quot;283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315</TotalTime>
  <Words>598</Words>
  <Application>Microsoft Macintosh PowerPoint</Application>
  <PresentationFormat>On-screen Show (4:3)</PresentationFormat>
  <Paragraphs>113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Waveform</vt:lpstr>
      <vt:lpstr>Lesson 1</vt:lpstr>
      <vt:lpstr>Power Sentence Writing</vt:lpstr>
      <vt:lpstr>Lesson 1</vt:lpstr>
      <vt:lpstr>Class Rules</vt:lpstr>
      <vt:lpstr>APK  (Activate Prior Knowledge)</vt:lpstr>
      <vt:lpstr>APK  (Activate Prior Knowledge)</vt:lpstr>
      <vt:lpstr>APK  (Activate Prior Knowledge)</vt:lpstr>
      <vt:lpstr>APK  (Activate Prior Knowledge)</vt:lpstr>
      <vt:lpstr>APK  (Activate Prior Knowledge)</vt:lpstr>
      <vt:lpstr>APK  (Activate Prior Knowledge)</vt:lpstr>
      <vt:lpstr>APK  (Activate Prior Knowledge)</vt:lpstr>
      <vt:lpstr>CFU</vt:lpstr>
      <vt:lpstr>CFU</vt:lpstr>
      <vt:lpstr>Brainstorm</vt:lpstr>
      <vt:lpstr>Brainstorm</vt:lpstr>
      <vt:lpstr>The 4 Rules</vt:lpstr>
      <vt:lpstr>The Learning Process</vt:lpstr>
      <vt:lpstr>I do</vt:lpstr>
      <vt:lpstr>I do</vt:lpstr>
      <vt:lpstr>I do</vt:lpstr>
      <vt:lpstr>I do</vt:lpstr>
      <vt:lpstr>Check-in</vt:lpstr>
      <vt:lpstr>We do</vt:lpstr>
      <vt:lpstr>You do</vt:lpstr>
      <vt:lpstr>Plough back</vt:lpstr>
      <vt:lpstr>Lesson 1   Check-in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Sentence Writing</dc:title>
  <dc:creator>Harris, Steve</dc:creator>
  <cp:lastModifiedBy>NSW DEC .</cp:lastModifiedBy>
  <cp:revision>12</cp:revision>
  <dcterms:created xsi:type="dcterms:W3CDTF">2014-07-16T01:21:21Z</dcterms:created>
  <dcterms:modified xsi:type="dcterms:W3CDTF">2014-08-07T00:44:25Z</dcterms:modified>
</cp:coreProperties>
</file>